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2" r:id="rId4"/>
    <p:sldId id="263" r:id="rId5"/>
    <p:sldId id="264" r:id="rId6"/>
    <p:sldId id="259" r:id="rId7"/>
    <p:sldId id="260" r:id="rId8"/>
    <p:sldId id="269" r:id="rId9"/>
    <p:sldId id="271" r:id="rId10"/>
    <p:sldId id="265" r:id="rId11"/>
    <p:sldId id="272" r:id="rId12"/>
    <p:sldId id="266" r:id="rId13"/>
    <p:sldId id="267" r:id="rId14"/>
    <p:sldId id="273" r:id="rId15"/>
    <p:sldId id="274" r:id="rId16"/>
    <p:sldId id="275" r:id="rId17"/>
    <p:sldId id="278" r:id="rId18"/>
    <p:sldId id="277" r:id="rId19"/>
    <p:sldId id="279" r:id="rId20"/>
    <p:sldId id="280" r:id="rId21"/>
    <p:sldId id="284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83DCCE5F-1365-4A3B-9990-7DF11E81C867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2B461FBB-F6B1-4BE8-884F-46BA7BD900C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1852E697-5E3E-43BA-BBAC-E2B534E73E00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9334607D-5A9A-429B-BD75-1822BC5E0D81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BBFD0-2810-4CD6-9A50-E0CBB5C60696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35CD0-A6A0-4F06-9935-C2CA0CAD673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930A3B-F392-4994-B202-9914DBDDB845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98B64-77BD-418A-9254-284D759EA09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39D38-6BC4-445F-AE99-5FE28C1F9DA6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463BB-97B7-4AB7-9B72-8424A559916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15057-AB2D-4E48-ACD4-766D4A1C0CDA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A5D76-EB82-42EA-A1E1-166BC44EC09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436C2-03AD-4979-AE97-603252AE06F1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7FBDF-02D8-499D-8011-68ACE3840DD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A4461-4435-46EC-B7E8-7F702111B18A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1486-420B-4060-8D65-422D85131FC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52AA8-1D40-4365-9C8E-E7F27B7BD2E3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72E92-BE8F-417A-BCE8-1BE16D7F2F1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4F067-9ABE-45DC-86CB-37BF68C174CE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FCF7-FC9D-4249-869A-D4EE33DD588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2FBEF-3E04-48C1-9038-C1BCE31D58FB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7E332-A435-4A67-B2B1-8FC6C40B80C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2F30E4-2DF4-4FED-B2B9-B85648F8C5E0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23B1F-DFBE-458E-9339-1FE37029A20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C743-D5C6-40D5-9D31-EAA3FD22E66A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F47FB-EEC9-42D7-854F-7A64A913D23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84" charset="0"/>
              </a:defRPr>
            </a:lvl1pPr>
          </a:lstStyle>
          <a:p>
            <a:fld id="{99495958-0E86-4576-87E7-C51DB3755829}" type="datetime1">
              <a:rPr lang="fr-FR"/>
              <a:pPr/>
              <a:t>25/08/17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84" charset="0"/>
              </a:defRPr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84" charset="0"/>
              </a:defRPr>
            </a:lvl1pPr>
          </a:lstStyle>
          <a:p>
            <a:fld id="{46949E27-B204-4C68-AD42-93D87C7CE59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itrise-orthop.com/" TargetMode="External"/><Relationship Id="rId3" Type="http://schemas.openxmlformats.org/officeDocument/2006/relationships/hyperlink" Target="http://www.clubortho.f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</p:spPr>
        <p:txBody>
          <a:bodyPr/>
          <a:lstStyle/>
          <a:p>
            <a:pPr eaLnBrk="1" hangingPunct="1"/>
            <a:r>
              <a:rPr lang="fr-FR" smtClean="0"/>
              <a:t>Examen clinique du coude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fr-FR" smtClean="0">
                <a:solidFill>
                  <a:srgbClr val="898989"/>
                </a:solidFill>
              </a:rPr>
              <a:t>Dr Marchaland JP</a:t>
            </a:r>
          </a:p>
          <a:p>
            <a:pPr eaLnBrk="1" hangingPunct="1"/>
            <a:r>
              <a:rPr lang="fr-FR" smtClean="0">
                <a:solidFill>
                  <a:srgbClr val="898989"/>
                </a:solidFill>
              </a:rPr>
              <a:t>Bry – sur – Marne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EA3A-8A9E-4A13-8FA7-7429C9832909}" type="slidenum">
              <a:rPr lang="fr-FR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Séméiologie du coude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Douleurs</a:t>
            </a:r>
          </a:p>
          <a:p>
            <a:pPr eaLnBrk="1" hangingPunct="1">
              <a:buFont typeface="Arial" charset="0"/>
              <a:buNone/>
            </a:pPr>
            <a:endParaRPr lang="fr-FR" smtClean="0"/>
          </a:p>
          <a:p>
            <a:pPr lvl="1" eaLnBrk="1" hangingPunct="1"/>
            <a:r>
              <a:rPr lang="fr-FR" smtClean="0"/>
              <a:t>Localisation latérale (irradiation dans le bras et  l’avant bras)</a:t>
            </a:r>
          </a:p>
          <a:p>
            <a:pPr lvl="1" eaLnBrk="1" hangingPunct="1"/>
            <a:r>
              <a:rPr lang="fr-FR" smtClean="0"/>
              <a:t>Localisation articulaire (irradiation péri - articulaire)</a:t>
            </a:r>
          </a:p>
          <a:p>
            <a:pPr lvl="1" eaLnBrk="1" hangingPunct="1"/>
            <a:r>
              <a:rPr lang="fr-FR" smtClean="0"/>
              <a:t>Localisation postérieure</a:t>
            </a:r>
          </a:p>
          <a:p>
            <a:pPr lvl="1" eaLnBrk="1" hangingPunct="1"/>
            <a:r>
              <a:rPr lang="fr-FR" smtClean="0"/>
              <a:t>Echelle EVA</a:t>
            </a:r>
          </a:p>
          <a:p>
            <a:pPr lvl="1" eaLnBrk="1" hangingPunct="1">
              <a:buFont typeface="Arial" charset="0"/>
              <a:buNone/>
            </a:pPr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C8F-8797-47B8-A30E-4B69898E284B}" type="slidenum">
              <a:rPr lang="fr-FR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>
          <a:xfrm>
            <a:off x="609600" y="641350"/>
            <a:ext cx="8229600" cy="5715000"/>
          </a:xfrm>
        </p:spPr>
        <p:txBody>
          <a:bodyPr/>
          <a:lstStyle/>
          <a:p>
            <a:pPr eaLnBrk="1" hangingPunct="1"/>
            <a:r>
              <a:rPr lang="fr-FR" smtClean="0"/>
              <a:t>Sensation de raideur</a:t>
            </a:r>
          </a:p>
          <a:p>
            <a:pPr eaLnBrk="1" hangingPunct="1"/>
            <a:r>
              <a:rPr lang="fr-FR" smtClean="0"/>
              <a:t>Blocages</a:t>
            </a:r>
          </a:p>
          <a:p>
            <a:pPr eaLnBrk="1" hangingPunct="1"/>
            <a:r>
              <a:rPr lang="fr-FR" smtClean="0"/>
              <a:t>Craquements</a:t>
            </a:r>
          </a:p>
          <a:p>
            <a:pPr eaLnBrk="1" hangingPunct="1"/>
            <a:r>
              <a:rPr lang="fr-FR" smtClean="0"/>
              <a:t>Notion d’instabilité </a:t>
            </a:r>
            <a:r>
              <a:rPr lang="fr-FR" sz="2800" smtClean="0"/>
              <a:t>(lancer)</a:t>
            </a:r>
          </a:p>
          <a:p>
            <a:pPr eaLnBrk="1" hangingPunct="1"/>
            <a:r>
              <a:rPr lang="fr-FR" smtClean="0"/>
              <a:t>Notion de gonflement articulaire</a:t>
            </a:r>
          </a:p>
          <a:p>
            <a:pPr lvl="1" eaLnBrk="1" hangingPunct="1"/>
            <a:r>
              <a:rPr lang="fr-FR" smtClean="0"/>
              <a:t>Isolé</a:t>
            </a:r>
          </a:p>
          <a:p>
            <a:pPr lvl="1" eaLnBrk="1" hangingPunct="1"/>
            <a:r>
              <a:rPr lang="fr-FR" smtClean="0"/>
              <a:t>Après ressaut en flexion, extension (souris articulaire)</a:t>
            </a:r>
          </a:p>
          <a:p>
            <a:pPr eaLnBrk="1" hangingPunct="1"/>
            <a:r>
              <a:rPr lang="fr-FR" smtClean="0"/>
              <a:t>Notion de paresthésies </a:t>
            </a:r>
            <a:r>
              <a:rPr lang="fr-FR" sz="2800" smtClean="0"/>
              <a:t>(nerf ulnaire)</a:t>
            </a:r>
          </a:p>
          <a:p>
            <a:pPr eaLnBrk="1" hangingPunct="1"/>
            <a:r>
              <a:rPr lang="fr-FR" smtClean="0"/>
              <a:t>Traitements précédents </a:t>
            </a:r>
            <a:r>
              <a:rPr lang="fr-FR" sz="2800" smtClean="0"/>
              <a:t>(infiltrations, chirurgie)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AAC8-4C5A-4398-8592-ABFDD86393C0}" type="slidenum">
              <a:rPr lang="fr-FR"/>
              <a:pPr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Inspection 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Debout, torse nu, légère abduction du bras</a:t>
            </a:r>
          </a:p>
          <a:p>
            <a:pPr eaLnBrk="1" hangingPunct="1"/>
            <a:r>
              <a:rPr lang="fr-FR" smtClean="0"/>
              <a:t>Cubitus varus pathologique </a:t>
            </a:r>
            <a:r>
              <a:rPr lang="fr-FR" sz="2800" smtClean="0"/>
              <a:t>(cal vicieux)</a:t>
            </a:r>
          </a:p>
          <a:p>
            <a:pPr eaLnBrk="1" hangingPunct="1"/>
            <a:r>
              <a:rPr lang="fr-FR" smtClean="0"/>
              <a:t>Cubitus valgus:</a:t>
            </a:r>
          </a:p>
          <a:p>
            <a:pPr lvl="1" eaLnBrk="1" hangingPunct="1"/>
            <a:r>
              <a:rPr lang="fr-FR" smtClean="0"/>
              <a:t>Physiologique : 9 à 14°(&gt; 3°        )</a:t>
            </a:r>
          </a:p>
          <a:p>
            <a:pPr lvl="1" eaLnBrk="1" hangingPunct="1"/>
            <a:r>
              <a:rPr lang="fr-FR" smtClean="0"/>
              <a:t>Pathologique &gt; 15° (cal vicieux, instabilité)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A418-6FE5-490E-B3C4-68E0A3656E93}" type="slidenum">
              <a:rPr lang="fr-FR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pic>
        <p:nvPicPr>
          <p:cNvPr id="27654" name="Image 6" descr="j0217280.pict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3344863"/>
            <a:ext cx="6096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fr-FR" smtClean="0"/>
              <a:t>Palpation</a:t>
            </a:r>
          </a:p>
        </p:txBody>
      </p:sp>
      <p:sp>
        <p:nvSpPr>
          <p:cNvPr id="28676" name="Espace réservé du contenu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eaLnBrk="1" hangingPunct="1"/>
            <a:r>
              <a:rPr lang="fr-FR" smtClean="0"/>
              <a:t>3 repères (épicondyle, épitrochlée, olécrâne)</a:t>
            </a:r>
          </a:p>
          <a:p>
            <a:pPr lvl="1" eaLnBrk="1" hangingPunct="1"/>
            <a:r>
              <a:rPr lang="fr-FR" smtClean="0"/>
              <a:t>Flexion : triangle équilatéral </a:t>
            </a:r>
            <a:r>
              <a:rPr lang="fr-FR" sz="2400" smtClean="0"/>
              <a:t>(Nélaton)</a:t>
            </a:r>
          </a:p>
          <a:p>
            <a:pPr lvl="1" eaLnBrk="1" hangingPunct="1"/>
            <a:r>
              <a:rPr lang="fr-FR" smtClean="0"/>
              <a:t>Extension : ligne droite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ABF0-175C-492D-AAAB-1972BD7C2E01}" type="slidenum">
              <a:rPr lang="fr-FR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03550"/>
            <a:ext cx="3962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68963"/>
          </a:xfrm>
        </p:spPr>
        <p:txBody>
          <a:bodyPr/>
          <a:lstStyle/>
          <a:p>
            <a:pPr eaLnBrk="1" hangingPunct="1"/>
            <a:r>
              <a:rPr lang="fr-FR" smtClean="0"/>
              <a:t>Tendon tricipital</a:t>
            </a:r>
          </a:p>
          <a:p>
            <a:pPr eaLnBrk="1" hangingPunct="1"/>
            <a:r>
              <a:rPr lang="fr-FR" smtClean="0"/>
              <a:t>Fossette olécrânienne, coude en flexion</a:t>
            </a:r>
          </a:p>
          <a:p>
            <a:pPr eaLnBrk="1" hangingPunct="1"/>
            <a:r>
              <a:rPr lang="fr-FR" smtClean="0"/>
              <a:t>Palpation de la tête radiale sous l’épicondyle latéral sensibilisé en prono supination</a:t>
            </a:r>
          </a:p>
          <a:p>
            <a:pPr eaLnBrk="1" hangingPunct="1">
              <a:buFont typeface="Arial" charset="0"/>
              <a:buNone/>
            </a:pP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EAA-820C-4B43-859A-F650AE025886}" type="slidenum">
              <a:rPr lang="fr-FR"/>
              <a:pPr/>
              <a:t>14</a:t>
            </a:fld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2717800"/>
            <a:ext cx="3175000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Espace réservé du contenu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019800"/>
          </a:xfrm>
        </p:spPr>
        <p:txBody>
          <a:bodyPr/>
          <a:lstStyle/>
          <a:p>
            <a:pPr eaLnBrk="1" hangingPunct="1"/>
            <a:r>
              <a:rPr lang="fr-FR" smtClean="0"/>
              <a:t>Huméro – stylo – radial </a:t>
            </a:r>
            <a:r>
              <a:rPr lang="fr-FR" sz="2800" smtClean="0"/>
              <a:t>(poing fermé, flexion coude)</a:t>
            </a:r>
          </a:p>
          <a:p>
            <a:pPr eaLnBrk="1" hangingPunct="1"/>
            <a:r>
              <a:rPr lang="fr-FR" smtClean="0"/>
              <a:t>Extenseurs du carpe </a:t>
            </a:r>
            <a:r>
              <a:rPr lang="fr-FR" sz="2800" smtClean="0"/>
              <a:t>(extension contrariée du poignet)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3C4C-5412-4BF1-B625-AD1FE315F9AA}" type="slidenum">
              <a:rPr lang="fr-FR"/>
              <a:pPr/>
              <a:t>15</a:t>
            </a:fld>
            <a:endParaRPr lang="fr-FR"/>
          </a:p>
        </p:txBody>
      </p:sp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676400"/>
            <a:ext cx="3416300" cy="4064000"/>
          </a:xfrm>
          <a:prstGeom prst="rect">
            <a:avLst/>
          </a:prstGeom>
        </p:spPr>
      </p:pic>
      <p:pic>
        <p:nvPicPr>
          <p:cNvPr id="8" name="Image 7" descr="Sans ti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00" y="1676400"/>
            <a:ext cx="36322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fr-FR" smtClean="0"/>
              <a:t>Palpation du nerf ulnaire dans la gouttière épitrochléo – olécrânienne</a:t>
            </a:r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  <a:p>
            <a:pPr eaLnBrk="1" hangingPunct="1">
              <a:buFont typeface="Arial" charset="0"/>
              <a:buNone/>
            </a:pPr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Epitrochléens palpés en bloc par inclinaison ulnaire et flexion contrariée du poignet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0519-7D09-406C-B0F2-28987E664205}" type="slidenum">
              <a:rPr lang="fr-FR"/>
              <a:pPr/>
              <a:t>16</a:t>
            </a:fld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676400"/>
            <a:ext cx="447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667000"/>
          </a:xfrm>
        </p:spPr>
        <p:txBody>
          <a:bodyPr/>
          <a:lstStyle/>
          <a:p>
            <a:r>
              <a:rPr lang="fr-FR" smtClean="0"/>
              <a:t>Palpation des tendons du brachial et du biceps sous l’interligne</a:t>
            </a:r>
          </a:p>
          <a:p>
            <a:pPr lvl="1"/>
            <a:r>
              <a:rPr lang="fr-FR" smtClean="0"/>
              <a:t>Biceps en dehors</a:t>
            </a:r>
          </a:p>
          <a:p>
            <a:pPr lvl="1"/>
            <a:r>
              <a:rPr lang="fr-FR" smtClean="0"/>
              <a:t>Expansion médiale du biceps (lacertus fibrosus) en dedans et en arrière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4386-7ED5-4165-B79D-01E19F2B9E90}" type="slidenum">
              <a:rPr lang="fr-FR"/>
              <a:pPr/>
              <a:t>17</a:t>
            </a:fld>
            <a:endParaRPr lang="fr-FR"/>
          </a:p>
        </p:txBody>
      </p:sp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2895600"/>
            <a:ext cx="4152900" cy="3073400"/>
          </a:xfrm>
          <a:prstGeom prst="rect">
            <a:avLst/>
          </a:prstGeom>
        </p:spPr>
      </p:pic>
      <p:pic>
        <p:nvPicPr>
          <p:cNvPr id="8" name="Image 7" descr="Sans ti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514600"/>
            <a:ext cx="22479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fr-FR" smtClean="0"/>
              <a:t>Mobilités articulaires</a:t>
            </a:r>
          </a:p>
        </p:txBody>
      </p:sp>
      <p:sp>
        <p:nvSpPr>
          <p:cNvPr id="33796" name="Espace réservé du conten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fr-FR" smtClean="0"/>
              <a:t>Flexion – extension</a:t>
            </a:r>
          </a:p>
          <a:p>
            <a:pPr lvl="1" eaLnBrk="1" hangingPunct="1"/>
            <a:r>
              <a:rPr lang="fr-FR" smtClean="0"/>
              <a:t>Arc normal: 0 à 140° (+/- 10°). </a:t>
            </a:r>
          </a:p>
          <a:p>
            <a:pPr lvl="1" eaLnBrk="1" hangingPunct="1"/>
            <a:r>
              <a:rPr lang="fr-FR" smtClean="0"/>
              <a:t>Arc de mobilité &gt;&gt; arc utile : 30° - 130° °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9CCC-CF96-4552-9E6C-94B596A172CF}" type="slidenum">
              <a:rPr lang="fr-FR"/>
              <a:pPr/>
              <a:t>18</a:t>
            </a:fld>
            <a:endParaRPr lang="fr-FR"/>
          </a:p>
        </p:txBody>
      </p:sp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667000"/>
            <a:ext cx="5511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581400"/>
          </a:xfrm>
        </p:spPr>
        <p:txBody>
          <a:bodyPr/>
          <a:lstStyle/>
          <a:p>
            <a:pPr eaLnBrk="1" hangingPunct="1"/>
            <a:r>
              <a:rPr lang="fr-FR" dirty="0" smtClean="0"/>
              <a:t>Prono supination</a:t>
            </a:r>
          </a:p>
          <a:p>
            <a:pPr lvl="1" eaLnBrk="1" hangingPunct="1"/>
            <a:r>
              <a:rPr lang="fr-FR" dirty="0" smtClean="0"/>
              <a:t>La prono – supination </a:t>
            </a:r>
            <a:r>
              <a:rPr lang="fr-FR" dirty="0" smtClean="0"/>
              <a:t>complète </a:t>
            </a:r>
            <a:r>
              <a:rPr lang="fr-FR" dirty="0" smtClean="0"/>
              <a:t>si:</a:t>
            </a:r>
          </a:p>
          <a:p>
            <a:pPr lvl="2" eaLnBrk="1" hangingPunct="1"/>
            <a:r>
              <a:rPr lang="fr-FR" dirty="0" smtClean="0"/>
              <a:t>articulations radio - ulnaires : RAS </a:t>
            </a:r>
          </a:p>
          <a:p>
            <a:pPr lvl="2" eaLnBrk="1" hangingPunct="1"/>
            <a:r>
              <a:rPr lang="fr-FR" dirty="0" smtClean="0"/>
              <a:t>2 os ont de longueur normale (pas de CV)</a:t>
            </a:r>
          </a:p>
          <a:p>
            <a:pPr lvl="2" eaLnBrk="1" hangingPunct="1"/>
            <a:r>
              <a:rPr lang="fr-FR" dirty="0" smtClean="0"/>
              <a:t>MIO intacte </a:t>
            </a:r>
          </a:p>
          <a:p>
            <a:pPr lvl="1" eaLnBrk="1" hangingPunct="1"/>
            <a:r>
              <a:rPr lang="fr-FR" dirty="0" smtClean="0"/>
              <a:t>70° pronation à 85° supination </a:t>
            </a:r>
          </a:p>
          <a:p>
            <a:pPr lvl="1" eaLnBrk="1" hangingPunct="1"/>
            <a:r>
              <a:rPr lang="fr-FR" dirty="0" smtClean="0"/>
              <a:t>Arc utile: 50° pronation et supination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BF9F-171F-440C-AD06-92707FA3E6A6}" type="slidenum">
              <a:rPr lang="fr-FR"/>
              <a:pPr/>
              <a:t>19</a:t>
            </a:fld>
            <a:endParaRPr lang="fr-FR"/>
          </a:p>
        </p:txBody>
      </p:sp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11550"/>
            <a:ext cx="4216400" cy="2844800"/>
          </a:xfrm>
          <a:prstGeom prst="rect">
            <a:avLst/>
          </a:prstGeom>
        </p:spPr>
      </p:pic>
      <p:pic>
        <p:nvPicPr>
          <p:cNvPr id="8" name="Image 7" descr="Sans ti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67100"/>
            <a:ext cx="43434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Rappels anatomiques</a:t>
            </a:r>
          </a:p>
        </p:txBody>
      </p:sp>
      <p:pic>
        <p:nvPicPr>
          <p:cNvPr id="16387" name="Image 6"/>
          <p:cNvPicPr>
            <a:picLocks noChangeAspect="1"/>
          </p:cNvPicPr>
          <p:nvPr/>
        </p:nvPicPr>
        <p:blipFill>
          <a:blip r:embed="rId2" cstate="email">
            <a:lum contrast="14000"/>
          </a:blip>
          <a:srcRect/>
          <a:stretch>
            <a:fillRect/>
          </a:stretch>
        </p:blipFill>
        <p:spPr bwMode="auto">
          <a:xfrm rot="5400000">
            <a:off x="2128044" y="-691356"/>
            <a:ext cx="4876800" cy="885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B90D-2AF5-4915-9CAE-7875E1927FB1}" type="slidenum">
              <a:rPr lang="fr-FR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fr-FR" smtClean="0"/>
              <a:t>Stabilité</a:t>
            </a:r>
          </a:p>
        </p:txBody>
      </p:sp>
      <p:sp>
        <p:nvSpPr>
          <p:cNvPr id="35845" name="Espace réservé du contenu 2"/>
          <p:cNvSpPr>
            <a:spLocks noGrp="1"/>
          </p:cNvSpPr>
          <p:nvPr>
            <p:ph idx="1"/>
          </p:nvPr>
        </p:nvSpPr>
        <p:spPr>
          <a:xfrm>
            <a:off x="304800" y="914400"/>
            <a:ext cx="4191000" cy="5441950"/>
          </a:xfrm>
        </p:spPr>
        <p:txBody>
          <a:bodyPr/>
          <a:lstStyle/>
          <a:p>
            <a:r>
              <a:rPr lang="fr-FR" dirty="0" smtClean="0"/>
              <a:t>Testing en varus: humérus RI et avant - bras en pronation</a:t>
            </a:r>
          </a:p>
          <a:p>
            <a:r>
              <a:rPr lang="fr-FR" dirty="0" smtClean="0"/>
              <a:t>Testing en valgus: humérus RE, pronation (LCM), supination (LCL)</a:t>
            </a:r>
          </a:p>
          <a:p>
            <a:r>
              <a:rPr lang="fr-FR" dirty="0" smtClean="0"/>
              <a:t>Testing antéro post, coude à 90° (atteinte ligamentaire +++)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C01-5E9C-4C8F-BE93-69F9F383E0E5}" type="slidenum">
              <a:rPr lang="fr-FR"/>
              <a:pPr/>
              <a:t>20</a:t>
            </a:fld>
            <a:endParaRPr lang="fr-FR"/>
          </a:p>
        </p:txBody>
      </p:sp>
      <p:pic>
        <p:nvPicPr>
          <p:cNvPr id="8" name="Image 7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0"/>
            <a:ext cx="2654300" cy="4470400"/>
          </a:xfrm>
          <a:prstGeom prst="rect">
            <a:avLst/>
          </a:prstGeom>
        </p:spPr>
      </p:pic>
      <p:pic>
        <p:nvPicPr>
          <p:cNvPr id="9" name="Image 8" descr="Sans ti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905000"/>
            <a:ext cx="2159000" cy="4089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fr-FR" smtClean="0"/>
              <a:t>Testing neuro - musculaire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3B0-02B7-43D8-B39A-0213D35966A4}" type="slidenum">
              <a:rPr lang="fr-FR"/>
              <a:pPr/>
              <a:t>21</a:t>
            </a:fld>
            <a:endParaRPr lang="fr-FR"/>
          </a:p>
        </p:txBody>
      </p:sp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939800"/>
            <a:ext cx="657860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fr-FR" dirty="0" smtClean="0"/>
              <a:t>Testing neuromusculaire </a:t>
            </a:r>
            <a:br>
              <a:rPr lang="fr-FR" dirty="0" smtClean="0"/>
            </a:br>
            <a:r>
              <a:rPr lang="fr-FR" dirty="0" smtClean="0"/>
              <a:t>autour du coude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638-99EE-4168-83D8-BF28D5525C44}" type="slidenum">
              <a:rPr lang="fr-FR"/>
              <a:pPr/>
              <a:t>22</a:t>
            </a:fld>
            <a:endParaRPr lang="fr-FR"/>
          </a:p>
        </p:txBody>
      </p:sp>
      <p:pic>
        <p:nvPicPr>
          <p:cNvPr id="7" name="Image 6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549400"/>
            <a:ext cx="4483100" cy="4089400"/>
          </a:xfrm>
          <a:prstGeom prst="rect">
            <a:avLst/>
          </a:prstGeom>
        </p:spPr>
      </p:pic>
      <p:pic>
        <p:nvPicPr>
          <p:cNvPr id="8" name="Image 7" descr="Sans ti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4699000" cy="4089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fr-FR" smtClean="0"/>
              <a:t>Réflexes ostéo tendineux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1C6B-8B65-45CB-A299-12BD939E58F0}" type="slidenum">
              <a:rPr lang="fr-FR"/>
              <a:pPr/>
              <a:t>23</a:t>
            </a:fld>
            <a:endParaRPr lang="fr-FR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289050"/>
            <a:ext cx="75311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Bibliographie</a:t>
            </a:r>
          </a:p>
        </p:txBody>
      </p:sp>
      <p:sp>
        <p:nvSpPr>
          <p:cNvPr id="3993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29000"/>
          </a:xfrm>
        </p:spPr>
        <p:txBody>
          <a:bodyPr/>
          <a:lstStyle/>
          <a:p>
            <a:r>
              <a:rPr lang="fr-FR" smtClean="0">
                <a:hlinkClick r:id="rId2"/>
              </a:rPr>
              <a:t>Iconographie et films personnels</a:t>
            </a:r>
          </a:p>
          <a:p>
            <a:r>
              <a:rPr lang="fr-FR" smtClean="0">
                <a:hlinkClick r:id="rId2"/>
              </a:rPr>
              <a:t>Sémeiologie du coude, poignet et de la main (Pr Dumontier)</a:t>
            </a:r>
          </a:p>
          <a:p>
            <a:r>
              <a:rPr lang="fr-FR" smtClean="0">
                <a:hlinkClick r:id="rId2"/>
              </a:rPr>
              <a:t>Examen clinique du coude (Pr Dumontier)</a:t>
            </a:r>
          </a:p>
          <a:p>
            <a:pPr lvl="1"/>
            <a:r>
              <a:rPr lang="fr-FR" smtClean="0">
                <a:hlinkClick r:id="rId2"/>
              </a:rPr>
              <a:t>www.maitrise-orthop.com/</a:t>
            </a:r>
            <a:endParaRPr lang="fr-FR" smtClean="0"/>
          </a:p>
          <a:p>
            <a:pPr lvl="1"/>
            <a:r>
              <a:rPr lang="fr-FR" smtClean="0">
                <a:hlinkClick r:id="rId3"/>
              </a:rPr>
              <a:t>www.clubortho.fr/</a:t>
            </a:r>
            <a:endParaRPr lang="fr-FR" smtClean="0"/>
          </a:p>
          <a:p>
            <a:pPr lvl="1">
              <a:buFont typeface="Arial" charset="0"/>
              <a:buNone/>
            </a:pPr>
            <a:r>
              <a:rPr lang="fr-FR" smtClean="0"/>
              <a:t> </a:t>
            </a:r>
          </a:p>
          <a:p>
            <a:endParaRPr lang="fr-FR" smtClean="0"/>
          </a:p>
          <a:p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F117-1ADE-491F-A00C-9D840371FC4C}" type="slidenum">
              <a:rPr lang="fr-FR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313-5DD7-4602-AAAD-1A0F54219D8A}" type="slidenum">
              <a:rPr lang="fr-FR"/>
              <a:pPr/>
              <a:t>3</a:t>
            </a:fld>
            <a:endParaRPr lang="fr-FR"/>
          </a:p>
        </p:txBody>
      </p:sp>
      <p:sp>
        <p:nvSpPr>
          <p:cNvPr id="65541" name="Titr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smtClean="0"/>
              <a:t>Coupe horizontale passant par l’articulation huméro – ulnaire proximale</a:t>
            </a:r>
          </a:p>
        </p:txBody>
      </p:sp>
      <p:pic>
        <p:nvPicPr>
          <p:cNvPr id="17412" name="Image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752600"/>
            <a:ext cx="4849813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7"/>
          <p:cNvSpPr txBox="1">
            <a:spLocks noChangeArrowheads="1"/>
          </p:cNvSpPr>
          <p:nvPr/>
        </p:nvSpPr>
        <p:spPr bwMode="auto">
          <a:xfrm>
            <a:off x="5911850" y="3124200"/>
            <a:ext cx="27749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>
                <a:latin typeface="Calibri" pitchFamily="-84" charset="0"/>
              </a:rPr>
              <a:t>Tête radiale</a:t>
            </a:r>
          </a:p>
          <a:p>
            <a:pPr marL="342900" indent="-342900">
              <a:buFontTx/>
              <a:buAutoNum type="arabicPeriod"/>
            </a:pPr>
            <a:r>
              <a:rPr lang="fr-FR">
                <a:latin typeface="Calibri" pitchFamily="-84" charset="0"/>
              </a:rPr>
              <a:t>Ulna</a:t>
            </a:r>
          </a:p>
          <a:p>
            <a:pPr marL="342900" indent="-342900">
              <a:buFontTx/>
              <a:buAutoNum type="arabicPeriod"/>
            </a:pPr>
            <a:r>
              <a:rPr lang="fr-FR">
                <a:latin typeface="Calibri" pitchFamily="-84" charset="0"/>
              </a:rPr>
              <a:t>Petite cavité sigmoïde</a:t>
            </a:r>
          </a:p>
          <a:p>
            <a:pPr marL="342900" indent="-342900">
              <a:buFontTx/>
              <a:buAutoNum type="arabicPeriod"/>
            </a:pPr>
            <a:r>
              <a:rPr lang="fr-FR">
                <a:latin typeface="Calibri" pitchFamily="-84" charset="0"/>
              </a:rPr>
              <a:t>Synoviale</a:t>
            </a:r>
          </a:p>
          <a:p>
            <a:pPr marL="342900" indent="-342900">
              <a:buFontTx/>
              <a:buAutoNum type="arabicPeriod"/>
            </a:pPr>
            <a:r>
              <a:rPr lang="fr-FR">
                <a:latin typeface="Calibri" pitchFamily="-84" charset="0"/>
              </a:rPr>
              <a:t>Capsule</a:t>
            </a:r>
          </a:p>
          <a:p>
            <a:pPr marL="342900" indent="-342900">
              <a:buFontTx/>
              <a:buAutoNum type="arabicPeriod"/>
            </a:pPr>
            <a:r>
              <a:rPr lang="fr-FR">
                <a:latin typeface="Calibri" pitchFamily="-84" charset="0"/>
              </a:rPr>
              <a:t>Ligament annulaire</a:t>
            </a:r>
          </a:p>
          <a:p>
            <a:pPr marL="342900" indent="-342900"/>
            <a:endParaRPr lang="fr-FR">
              <a:latin typeface="Calibri" pitchFamily="-8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pPr eaLnBrk="1" hangingPunct="1"/>
            <a:r>
              <a:rPr lang="fr-FR" smtClean="0"/>
              <a:t>Vue médiale du coude</a:t>
            </a:r>
          </a:p>
        </p:txBody>
      </p:sp>
      <p:pic>
        <p:nvPicPr>
          <p:cNvPr id="18435" name="Imag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350" y="1822450"/>
            <a:ext cx="38290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 6"/>
          <p:cNvPicPr>
            <a:picLocks noChangeAspect="1"/>
          </p:cNvPicPr>
          <p:nvPr/>
        </p:nvPicPr>
        <p:blipFill>
          <a:blip r:embed="rId3" cstate="email">
            <a:lum contrast="22000"/>
          </a:blip>
          <a:srcRect/>
          <a:stretch>
            <a:fillRect/>
          </a:stretch>
        </p:blipFill>
        <p:spPr bwMode="auto">
          <a:xfrm>
            <a:off x="4095750" y="1905000"/>
            <a:ext cx="497205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59C-EE37-43A4-A16D-36177887EB86}" type="slidenum">
              <a:rPr lang="fr-FR"/>
              <a:pPr/>
              <a:t>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925638"/>
            <a:ext cx="34067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age 6"/>
          <p:cNvPicPr>
            <a:picLocks noChangeAspect="1"/>
          </p:cNvPicPr>
          <p:nvPr/>
        </p:nvPicPr>
        <p:blipFill>
          <a:blip r:embed="rId3" cstate="email">
            <a:lum contrast="34000"/>
          </a:blip>
          <a:srcRect/>
          <a:stretch>
            <a:fillRect/>
          </a:stretch>
        </p:blipFill>
        <p:spPr bwMode="auto">
          <a:xfrm>
            <a:off x="4419600" y="20574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smtClean="0"/>
              <a:t>Vue latérale du coude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AD6-EB4B-4951-99FA-67B3463F9250}" type="slidenum">
              <a:rPr lang="fr-FR"/>
              <a:pPr/>
              <a:t>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6"/>
          <p:cNvPicPr>
            <a:picLocks noChangeAspect="1"/>
          </p:cNvPicPr>
          <p:nvPr/>
        </p:nvPicPr>
        <p:blipFill>
          <a:blip r:embed="rId2" cstate="email">
            <a:lum contrast="-2000"/>
          </a:blip>
          <a:srcRect/>
          <a:stretch>
            <a:fillRect/>
          </a:stretch>
        </p:blipFill>
        <p:spPr bwMode="auto">
          <a:xfrm rot="-5400000">
            <a:off x="1205707" y="699293"/>
            <a:ext cx="375285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ZoneTexte 6"/>
          <p:cNvSpPr txBox="1">
            <a:spLocks noChangeArrowheads="1"/>
          </p:cNvSpPr>
          <p:nvPr/>
        </p:nvSpPr>
        <p:spPr bwMode="auto">
          <a:xfrm>
            <a:off x="5410200" y="228600"/>
            <a:ext cx="3733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Epicondyle latéral</a:t>
            </a:r>
          </a:p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Ancône</a:t>
            </a:r>
          </a:p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Artère récurrente radiale postérieure</a:t>
            </a:r>
          </a:p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Olécrane </a:t>
            </a:r>
          </a:p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Bourse rétro – olécranienne</a:t>
            </a:r>
          </a:p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Fléchisseur ulnaire du carpe</a:t>
            </a:r>
          </a:p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Artère récurrente ulnaire postérieure</a:t>
            </a:r>
          </a:p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Nerf ulnaire</a:t>
            </a:r>
          </a:p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FCS</a:t>
            </a:r>
          </a:p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Rond pronateur</a:t>
            </a:r>
          </a:p>
          <a:p>
            <a:pPr marL="342900" indent="-342900">
              <a:buFontTx/>
              <a:buAutoNum type="arabicPeriod"/>
            </a:pPr>
            <a:r>
              <a:rPr lang="fr-FR" sz="1400">
                <a:latin typeface="Calibri" pitchFamily="-84" charset="0"/>
              </a:rPr>
              <a:t>Artère récurrente ulnaire antérieure </a:t>
            </a:r>
          </a:p>
        </p:txBody>
      </p:sp>
      <p:sp>
        <p:nvSpPr>
          <p:cNvPr id="20484" name="ZoneTexte 7"/>
          <p:cNvSpPr txBox="1">
            <a:spLocks noChangeArrowheads="1"/>
          </p:cNvSpPr>
          <p:nvPr/>
        </p:nvSpPr>
        <p:spPr bwMode="auto">
          <a:xfrm>
            <a:off x="5410200" y="3570288"/>
            <a:ext cx="37338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Nerf médian</a:t>
            </a:r>
          </a:p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Artère brachiale</a:t>
            </a:r>
          </a:p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Veine basilique</a:t>
            </a:r>
          </a:p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Veine céphalique</a:t>
            </a:r>
          </a:p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Tendon du biceps </a:t>
            </a:r>
          </a:p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Huméro – stylo – radial</a:t>
            </a:r>
          </a:p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Brachial antérieur</a:t>
            </a:r>
          </a:p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Long extenseur radial du carpe</a:t>
            </a:r>
          </a:p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Court extenseur radial du carpe</a:t>
            </a:r>
          </a:p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Branches antérieure et postérieure du nerf radial </a:t>
            </a:r>
          </a:p>
          <a:p>
            <a:pPr marL="342900" indent="-342900">
              <a:buFontTx/>
              <a:buAutoNum type="arabicPeriod" startAt="12"/>
            </a:pPr>
            <a:r>
              <a:rPr lang="fr-FR" sz="1400">
                <a:latin typeface="Calibri" pitchFamily="-84" charset="0"/>
              </a:rPr>
              <a:t>Artère récurrente radiale antérieure   </a:t>
            </a:r>
          </a:p>
        </p:txBody>
      </p:sp>
      <p:sp>
        <p:nvSpPr>
          <p:cNvPr id="20485" name="ZoneTexte 7"/>
          <p:cNvSpPr txBox="1">
            <a:spLocks noChangeArrowheads="1"/>
          </p:cNvSpPr>
          <p:nvPr/>
        </p:nvSpPr>
        <p:spPr bwMode="auto">
          <a:xfrm>
            <a:off x="762000" y="4572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Calibri" pitchFamily="-84" charset="0"/>
              </a:rPr>
              <a:t>Topographie du coude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D34B-F482-4A61-A89B-9CCFCB2CB61B}" type="slidenum">
              <a:rPr lang="fr-FR"/>
              <a:pPr/>
              <a:t>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Nerf ulnaire</a:t>
            </a:r>
          </a:p>
        </p:txBody>
      </p:sp>
      <p:pic>
        <p:nvPicPr>
          <p:cNvPr id="21507" name="Picture 5" descr="Ncubit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676400"/>
            <a:ext cx="6219825" cy="46291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6EF6-9D0F-4275-9344-01C5A3D42CFD}" type="slidenum">
              <a:rPr lang="fr-FR"/>
              <a:pPr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cxnSp>
        <p:nvCxnSpPr>
          <p:cNvPr id="8" name="Connecteur droit avec flèche 7"/>
          <p:cNvCxnSpPr>
            <a:cxnSpLocks noChangeShapeType="1"/>
          </p:cNvCxnSpPr>
          <p:nvPr/>
        </p:nvCxnSpPr>
        <p:spPr bwMode="auto">
          <a:xfrm rot="10800000">
            <a:off x="5029200" y="4572000"/>
            <a:ext cx="2362200" cy="838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fr-FR" smtClean="0"/>
              <a:t>Coude: 2 fonctions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eaLnBrk="1" hangingPunct="1"/>
            <a:r>
              <a:rPr lang="fr-FR" dirty="0" smtClean="0"/>
              <a:t>Flexion – extension: Huméro – ulnaire (amener vers la bouche ou le corps, ce que la main cherche lors de l’extension)</a:t>
            </a:r>
          </a:p>
          <a:p>
            <a:pPr eaLnBrk="1" hangingPunct="1"/>
            <a:r>
              <a:rPr lang="fr-FR" dirty="0" smtClean="0"/>
              <a:t>Prono Supination : radio – ulnaire proximale et distale (orientation de la main dans l’espace)</a:t>
            </a:r>
          </a:p>
          <a:p>
            <a:pPr eaLnBrk="1" hangingPunct="1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4134-0C73-424A-9EE8-7C6ADE48149C}" type="slidenum">
              <a:rPr lang="fr-FR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Interrogatoire 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81400"/>
          </a:xfrm>
        </p:spPr>
        <p:txBody>
          <a:bodyPr/>
          <a:lstStyle/>
          <a:p>
            <a:pPr eaLnBrk="1" hangingPunct="1"/>
            <a:r>
              <a:rPr lang="fr-FR" smtClean="0"/>
              <a:t>Âge </a:t>
            </a:r>
          </a:p>
          <a:p>
            <a:pPr eaLnBrk="1" hangingPunct="1"/>
            <a:r>
              <a:rPr lang="fr-FR" smtClean="0"/>
              <a:t>ATCD traumatiques</a:t>
            </a:r>
          </a:p>
          <a:p>
            <a:pPr eaLnBrk="1" hangingPunct="1"/>
            <a:r>
              <a:rPr lang="fr-FR" smtClean="0"/>
              <a:t>ATCD polyarthrite rhumatoïde</a:t>
            </a:r>
          </a:p>
          <a:p>
            <a:pPr eaLnBrk="1" hangingPunct="1"/>
            <a:r>
              <a:rPr lang="fr-FR" smtClean="0"/>
              <a:t>Contexte socio – professionnel</a:t>
            </a:r>
          </a:p>
          <a:p>
            <a:pPr eaLnBrk="1" hangingPunct="1"/>
            <a:r>
              <a:rPr lang="fr-FR" smtClean="0"/>
              <a:t>Sport: lancer, tennis, golf</a:t>
            </a:r>
          </a:p>
          <a:p>
            <a:pPr eaLnBrk="1" hangingPunct="1"/>
            <a:r>
              <a:rPr lang="fr-FR" smtClean="0"/>
              <a:t>Rythme des symptômes (nocturnes, diurnes, inflammatoires, mécaniques)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F5C-EF30-49A2-BF6F-F5E7D1296FC7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670</Words>
  <Application>Microsoft Office PowerPoint</Application>
  <PresentationFormat>Présentation à l'écran (4:3)</PresentationFormat>
  <Paragraphs>162</Paragraphs>
  <Slides>24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Examen clinique du coude</vt:lpstr>
      <vt:lpstr>Rappels anatomiques</vt:lpstr>
      <vt:lpstr>Coupe horizontale passant par l’articulation huméro – ulnaire proximale</vt:lpstr>
      <vt:lpstr>Vue médiale du coude</vt:lpstr>
      <vt:lpstr>Vue latérale du coude</vt:lpstr>
      <vt:lpstr>Diapositive 6</vt:lpstr>
      <vt:lpstr>Nerf ulnaire</vt:lpstr>
      <vt:lpstr>Coude: 2 fonctions</vt:lpstr>
      <vt:lpstr>Interrogatoire </vt:lpstr>
      <vt:lpstr>Séméiologie du coude</vt:lpstr>
      <vt:lpstr>Diapositive 11</vt:lpstr>
      <vt:lpstr>Inspection </vt:lpstr>
      <vt:lpstr>Palpation</vt:lpstr>
      <vt:lpstr>Diapositive 14</vt:lpstr>
      <vt:lpstr>Diapositive 15</vt:lpstr>
      <vt:lpstr>Diapositive 16</vt:lpstr>
      <vt:lpstr>Diapositive 17</vt:lpstr>
      <vt:lpstr>Mobilités articulaires</vt:lpstr>
      <vt:lpstr>Diapositive 19</vt:lpstr>
      <vt:lpstr>Stabilité</vt:lpstr>
      <vt:lpstr>Testing neuro - musculaire</vt:lpstr>
      <vt:lpstr>Testing neuromusculaire  autour du coude </vt:lpstr>
      <vt:lpstr>Diapositive 23</vt:lpstr>
      <vt:lpstr>Bibliographie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clinique du coude</dc:title>
  <dc:creator>JP Marchaland</dc:creator>
  <cp:lastModifiedBy>JP Marchaland</cp:lastModifiedBy>
  <cp:revision>34</cp:revision>
  <dcterms:created xsi:type="dcterms:W3CDTF">2017-08-25T12:13:56Z</dcterms:created>
  <dcterms:modified xsi:type="dcterms:W3CDTF">2017-08-25T12:24:35Z</dcterms:modified>
</cp:coreProperties>
</file>